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3" r:id="rId2"/>
    <p:sldId id="339" r:id="rId3"/>
    <p:sldId id="392" r:id="rId4"/>
    <p:sldId id="393" r:id="rId5"/>
    <p:sldId id="403" r:id="rId6"/>
    <p:sldId id="400" r:id="rId7"/>
    <p:sldId id="416" r:id="rId8"/>
    <p:sldId id="401" r:id="rId9"/>
    <p:sldId id="420" r:id="rId10"/>
    <p:sldId id="423" r:id="rId11"/>
    <p:sldId id="380" r:id="rId12"/>
    <p:sldId id="422" r:id="rId13"/>
    <p:sldId id="421" r:id="rId14"/>
    <p:sldId id="424" r:id="rId15"/>
    <p:sldId id="425" r:id="rId16"/>
    <p:sldId id="38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4817"/>
    <a:srgbClr val="ED4825"/>
    <a:srgbClr val="FA4600"/>
    <a:srgbClr val="191919"/>
    <a:srgbClr val="FF4618"/>
    <a:srgbClr val="FF4918"/>
    <a:srgbClr val="FF4118"/>
    <a:srgbClr val="FF3300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7" autoAdjust="0"/>
    <p:restoredTop sz="94663" autoAdjust="0"/>
  </p:normalViewPr>
  <p:slideViewPr>
    <p:cSldViewPr>
      <p:cViewPr>
        <p:scale>
          <a:sx n="112" d="100"/>
          <a:sy n="112" d="100"/>
        </p:scale>
        <p:origin x="-1544" y="-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-325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E5BE4-FE06-403C-B496-9EBC6B9F3EE0}" type="datetimeFigureOut">
              <a:rPr lang="de-DE" smtClean="0"/>
              <a:pPr/>
              <a:t>25.03.14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F2D94-8DA1-45A8-AA57-18A1855762C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14984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EF197-5573-4800-B422-674577755426}" type="datetimeFigureOut">
              <a:rPr lang="de-DE" smtClean="0"/>
              <a:pPr/>
              <a:t>25.03.14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DA453-0DA6-4AC8-BEAF-C2C6A9A46DB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98179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1400" dirty="0" smtClean="0"/>
              <a:t>Intro: </a:t>
            </a:r>
          </a:p>
          <a:p>
            <a:endParaRPr lang="de-DE" sz="1400" dirty="0"/>
          </a:p>
          <a:p>
            <a:r>
              <a:rPr lang="de-DE" sz="1400" dirty="0" smtClean="0"/>
              <a:t>Brandaktuelles Thema das derzeit die öffentliche Debatte beherrscht , wenn nicht gar </a:t>
            </a:r>
            <a:r>
              <a:rPr lang="de-DE" sz="1400" dirty="0" err="1" smtClean="0">
                <a:solidFill>
                  <a:srgbClr val="FF0000"/>
                </a:solidFill>
              </a:rPr>
              <a:t>emotionalisiert</a:t>
            </a:r>
            <a:r>
              <a:rPr lang="de-DE" sz="1400" dirty="0" smtClean="0">
                <a:solidFill>
                  <a:srgbClr val="FF0000"/>
                </a:solidFill>
              </a:rPr>
              <a:t>……</a:t>
            </a:r>
          </a:p>
          <a:p>
            <a:endParaRPr lang="de-DE" sz="1400" dirty="0" smtClean="0"/>
          </a:p>
          <a:p>
            <a:r>
              <a:rPr lang="de-DE" sz="1400" dirty="0" smtClean="0"/>
              <a:t>Quotendiskussion  - in Deutschland – im März EU Viviane </a:t>
            </a:r>
            <a:r>
              <a:rPr lang="de-DE" sz="1400" dirty="0" err="1" smtClean="0"/>
              <a:t>Reding</a:t>
            </a:r>
            <a:r>
              <a:rPr lang="de-DE" sz="1400" dirty="0" smtClean="0"/>
              <a:t>: Quote </a:t>
            </a:r>
          </a:p>
          <a:p>
            <a:endParaRPr lang="de-DE" sz="1400" dirty="0" smtClean="0"/>
          </a:p>
          <a:p>
            <a:r>
              <a:rPr lang="de-DE" sz="1400" dirty="0" smtClean="0"/>
              <a:t> quer zu den Parteien – von der Leyen – Schröder</a:t>
            </a:r>
          </a:p>
          <a:p>
            <a:endParaRPr lang="de-DE" sz="1400" dirty="0" smtClean="0"/>
          </a:p>
          <a:p>
            <a:endParaRPr lang="de-DE" sz="1400" dirty="0" smtClean="0"/>
          </a:p>
          <a:p>
            <a:r>
              <a:rPr lang="de-DE" sz="1400" dirty="0" smtClean="0"/>
              <a:t>Gefragt: </a:t>
            </a:r>
            <a:r>
              <a:rPr lang="de-DE" sz="1400" b="1" dirty="0" smtClean="0"/>
              <a:t>sehen jungen Frauen und Männer das Thema anders</a:t>
            </a:r>
            <a:r>
              <a:rPr lang="de-DE" sz="1400" dirty="0" smtClean="0"/>
              <a:t> – oder wie sehen Sie das?</a:t>
            </a:r>
          </a:p>
          <a:p>
            <a:endParaRPr lang="de-DE" sz="1400" dirty="0" smtClean="0"/>
          </a:p>
          <a:p>
            <a:endParaRPr lang="de-DE" sz="1400" dirty="0" smtClean="0"/>
          </a:p>
          <a:p>
            <a:r>
              <a:rPr lang="de-DE" sz="1400" b="1" dirty="0" smtClean="0"/>
              <a:t>Übung zum Warmwerden: </a:t>
            </a:r>
          </a:p>
          <a:p>
            <a:r>
              <a:rPr lang="de-DE" sz="1400" b="1" dirty="0" smtClean="0"/>
              <a:t>Wo sind Sie mit dem Thema schon einmal in Kontakt gekommen?</a:t>
            </a:r>
          </a:p>
          <a:p>
            <a:r>
              <a:rPr lang="de-DE" sz="1400" b="1" dirty="0" smtClean="0"/>
              <a:t>Was könnte Sie daran interessieren?</a:t>
            </a:r>
          </a:p>
          <a:p>
            <a:r>
              <a:rPr lang="de-DE" sz="1400" b="1" dirty="0" smtClean="0"/>
              <a:t>Glauben Sie, dass das ein wichtiges Thema ist?</a:t>
            </a:r>
          </a:p>
          <a:p>
            <a:r>
              <a:rPr lang="de-DE" sz="1400" b="1" dirty="0" smtClean="0"/>
              <a:t>Was ist Ihre Position?</a:t>
            </a:r>
          </a:p>
          <a:p>
            <a:endParaRPr lang="de-DE" sz="1400" dirty="0" smtClean="0"/>
          </a:p>
          <a:p>
            <a:endParaRPr lang="de-DE" sz="1400" dirty="0" smtClean="0"/>
          </a:p>
          <a:p>
            <a:r>
              <a:rPr lang="de-DE" sz="1400" dirty="0" smtClean="0"/>
              <a:t>Das  Geschlechterthema ist ein Thema, </a:t>
            </a:r>
          </a:p>
          <a:p>
            <a:r>
              <a:rPr lang="de-DE" sz="1400" dirty="0" smtClean="0"/>
              <a:t>UND: Zukunftsthema der Personalentwicklung</a:t>
            </a:r>
          </a:p>
          <a:p>
            <a:pPr>
              <a:buNone/>
            </a:pPr>
            <a:r>
              <a:rPr lang="de-DE" sz="1400" dirty="0" smtClean="0"/>
              <a:t> (</a:t>
            </a:r>
            <a:r>
              <a:rPr lang="de-DE" sz="1400" dirty="0" err="1" smtClean="0"/>
              <a:t>Employer</a:t>
            </a:r>
            <a:r>
              <a:rPr lang="de-DE" sz="1400" dirty="0" smtClean="0"/>
              <a:t> Branding, Talentmanagement, Fachkräftemangel) </a:t>
            </a:r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DA453-0DA6-4AC8-BEAF-C2C6A9A46DB9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de-DE" sz="2400" dirty="0" smtClean="0"/>
              <a:t>Ergebnisorientierung</a:t>
            </a:r>
          </a:p>
          <a:p>
            <a:r>
              <a:rPr lang="de-DE" sz="2400" dirty="0" smtClean="0"/>
              <a:t>Zielorientierung</a:t>
            </a:r>
          </a:p>
          <a:p>
            <a:r>
              <a:rPr lang="de-DE" sz="2400" dirty="0" smtClean="0"/>
              <a:t>Lösungsorientierung</a:t>
            </a:r>
          </a:p>
          <a:p>
            <a:r>
              <a:rPr lang="de-DE" sz="2400" dirty="0" smtClean="0"/>
              <a:t>Ressourcenorientierung</a:t>
            </a:r>
          </a:p>
          <a:p>
            <a:r>
              <a:rPr lang="de-DE" sz="2400" dirty="0" smtClean="0"/>
              <a:t>Stammt ursprünglich : aus der Ausbildung von </a:t>
            </a:r>
            <a:r>
              <a:rPr lang="de-DE" sz="2400" dirty="0" err="1" smtClean="0"/>
              <a:t>Coaches</a:t>
            </a:r>
            <a:r>
              <a:rPr lang="de-DE" sz="2400" dirty="0" smtClean="0"/>
              <a:t> und </a:t>
            </a:r>
            <a:r>
              <a:rPr lang="de-DE" sz="2400" dirty="0"/>
              <a:t>B</a:t>
            </a:r>
            <a:r>
              <a:rPr lang="de-DE" sz="2400" dirty="0" smtClean="0"/>
              <a:t>eratern – Intervision</a:t>
            </a:r>
          </a:p>
          <a:p>
            <a:endParaRPr lang="de-DE" sz="2400" dirty="0"/>
          </a:p>
          <a:p>
            <a:r>
              <a:rPr lang="de-DE" sz="2400" dirty="0" smtClean="0"/>
              <a:t>Regelmäßige Methode auch in meinen </a:t>
            </a:r>
            <a:r>
              <a:rPr lang="de-DE" sz="2400" dirty="0" err="1" smtClean="0"/>
              <a:t>Coachinggruppen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DA453-0DA6-4AC8-BEAF-C2C6A9A46DB9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462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A4600"/>
              </a:buClr>
              <a:buSzPct val="90000"/>
              <a:buFont typeface="Wingdings" charset="2"/>
              <a:buChar char="§"/>
            </a:pPr>
            <a:r>
              <a:rPr lang="de-DE" sz="1800" dirty="0">
                <a:solidFill>
                  <a:srgbClr val="191919"/>
                </a:solidFill>
              </a:rPr>
              <a:t>Gleichrangigkeit der Teilnehmenden</a:t>
            </a:r>
          </a:p>
          <a:p>
            <a:pPr>
              <a:buClr>
                <a:srgbClr val="FA4600"/>
              </a:buClr>
              <a:buSzPct val="90000"/>
              <a:buFont typeface="Wingdings" charset="2"/>
              <a:buChar char="§"/>
            </a:pPr>
            <a:r>
              <a:rPr lang="de-DE" sz="1800" dirty="0">
                <a:solidFill>
                  <a:srgbClr val="191919"/>
                </a:solidFill>
              </a:rPr>
              <a:t>Vertraulichkeit</a:t>
            </a:r>
          </a:p>
          <a:p>
            <a:pPr>
              <a:buClr>
                <a:srgbClr val="FA4600"/>
              </a:buClr>
              <a:buSzPct val="90000"/>
              <a:buFont typeface="Wingdings" charset="2"/>
              <a:buChar char="§"/>
            </a:pPr>
            <a:r>
              <a:rPr lang="de-DE" sz="1800" dirty="0">
                <a:solidFill>
                  <a:srgbClr val="191919"/>
                </a:solidFill>
              </a:rPr>
              <a:t>Gemeinsamer beruflicher Fokus</a:t>
            </a:r>
          </a:p>
          <a:p>
            <a:pPr>
              <a:buClr>
                <a:srgbClr val="FA4600"/>
              </a:buClr>
              <a:buSzPct val="90000"/>
              <a:buFont typeface="Wingdings" charset="2"/>
              <a:buChar char="§"/>
            </a:pPr>
            <a:r>
              <a:rPr lang="de-DE" sz="1800" dirty="0">
                <a:solidFill>
                  <a:srgbClr val="191919"/>
                </a:solidFill>
              </a:rPr>
              <a:t>Freiwilligkeit und Verbindlichkeit</a:t>
            </a:r>
          </a:p>
          <a:p>
            <a:pPr>
              <a:buClr>
                <a:srgbClr val="FA4600"/>
              </a:buClr>
              <a:buSzPct val="90000"/>
              <a:buFont typeface="Wingdings" charset="2"/>
              <a:buChar char="§"/>
            </a:pPr>
            <a:r>
              <a:rPr lang="de-DE" sz="1800" dirty="0">
                <a:solidFill>
                  <a:srgbClr val="191919"/>
                </a:solidFill>
              </a:rPr>
              <a:t>Übereinkunft auf Struktur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DA453-0DA6-4AC8-BEAF-C2C6A9A46DB9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124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600" dirty="0">
                <a:solidFill>
                  <a:srgbClr val="191919"/>
                </a:solidFill>
              </a:rPr>
              <a:t>Maßnahme, da es nah am Arbeitsalltag 	und Fachkontext ist.</a:t>
            </a:r>
          </a:p>
          <a:p>
            <a:r>
              <a:rPr lang="de-DE" sz="1600" dirty="0"/>
              <a:t>Ergebnisse aus der Transferforschung zeigen, dass die </a:t>
            </a:r>
            <a:r>
              <a:rPr lang="de-DE" sz="1600" dirty="0" err="1"/>
              <a:t>Verknüpfung</a:t>
            </a:r>
            <a:r>
              <a:rPr lang="de-DE" sz="1600" dirty="0"/>
              <a:t> mit einer sozialen Situation die Transferwahrscheinlichkeit </a:t>
            </a:r>
            <a:r>
              <a:rPr lang="de-DE" sz="1600" dirty="0" err="1"/>
              <a:t>erhöht</a:t>
            </a:r>
            <a:r>
              <a:rPr lang="de-DE" sz="1600" dirty="0"/>
              <a:t> (</a:t>
            </a:r>
            <a:r>
              <a:rPr lang="de-DE" sz="1600" dirty="0" err="1"/>
              <a:t>D'Abate</a:t>
            </a:r>
            <a:r>
              <a:rPr lang="de-DE" sz="1600" dirty="0"/>
              <a:t>, 2010; Resch, 2007). </a:t>
            </a:r>
          </a:p>
          <a:p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DA453-0DA6-4AC8-BEAF-C2C6A9A46DB9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130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5A39-C553-BE4C-998A-707318406679}" type="datetime1">
              <a:rPr lang="de-DE" smtClean="0"/>
              <a:t>25.03.14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105D-4A41-E741-97ED-CB4049860DD8}" type="datetime1">
              <a:rPr lang="de-DE" smtClean="0"/>
              <a:t>25.03.14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F635-913E-D744-87E7-F704D3141AB7}" type="datetime1">
              <a:rPr lang="de-DE" smtClean="0"/>
              <a:t>25.03.14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9E5A-B5F6-EC41-810B-AD87D729CF10}" type="datetime1">
              <a:rPr lang="de-DE" smtClean="0"/>
              <a:t>25.03.14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5EF8-476A-2043-8022-9FD6A137B80E}" type="datetime1">
              <a:rPr lang="de-DE" smtClean="0"/>
              <a:t>25.03.14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5621-0CBD-7141-9DF7-7922C5CF2299}" type="datetime1">
              <a:rPr lang="de-DE" smtClean="0"/>
              <a:t>25.03.14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7458-4F32-A34A-9752-C8A6B747F2C5}" type="datetime1">
              <a:rPr lang="de-DE" smtClean="0"/>
              <a:t>25.03.14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9FB8-FD0A-1840-A843-1A9F70D3ED1C}" type="datetime1">
              <a:rPr lang="de-DE" smtClean="0"/>
              <a:t>25.03.14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8E70-FE84-7B47-B5AF-763F845B218C}" type="datetime1">
              <a:rPr lang="de-DE" smtClean="0"/>
              <a:t>25.03.14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88D8-FE2B-4C41-AFDB-1A1F60BFA98D}" type="datetime1">
              <a:rPr lang="de-DE" smtClean="0"/>
              <a:t>25.03.14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62B2-7CB6-834E-8A85-C0A2D127236C}" type="datetime1">
              <a:rPr lang="de-DE" smtClean="0"/>
              <a:t>25.03.14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CEB9B-2F4E-D344-9611-13037A1BC171}" type="datetime1">
              <a:rPr lang="de-DE" smtClean="0"/>
              <a:t>25.03.14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www.starnberg-coaching.de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33" y="152400"/>
            <a:ext cx="9144000" cy="1477962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3581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DE" sz="4400" dirty="0" smtClean="0">
                <a:solidFill>
                  <a:srgbClr val="191919"/>
                </a:solidFill>
              </a:rPr>
              <a:t>Kollegiales Coaching für </a:t>
            </a:r>
            <a:r>
              <a:rPr lang="de-DE" sz="4400" dirty="0">
                <a:solidFill>
                  <a:srgbClr val="191919"/>
                </a:solidFill>
              </a:rPr>
              <a:t>Führungskräfte mit </a:t>
            </a:r>
            <a:endParaRPr lang="de-DE" sz="4400" dirty="0" smtClean="0">
              <a:solidFill>
                <a:srgbClr val="191919"/>
              </a:solidFill>
            </a:endParaRPr>
          </a:p>
          <a:p>
            <a:pPr algn="ctr">
              <a:buNone/>
            </a:pPr>
            <a:r>
              <a:rPr lang="de-DE" sz="4400" dirty="0" smtClean="0">
                <a:solidFill>
                  <a:srgbClr val="191919"/>
                </a:solidFill>
              </a:rPr>
              <a:t>Systemischer Transaktionsanalyse</a:t>
            </a:r>
          </a:p>
          <a:p>
            <a:pPr algn="ctr">
              <a:buNone/>
            </a:pPr>
            <a:endParaRPr lang="de-DE" sz="4400" dirty="0">
              <a:solidFill>
                <a:srgbClr val="FA4600"/>
              </a:solidFill>
            </a:endParaRPr>
          </a:p>
          <a:p>
            <a:pPr algn="ctr">
              <a:buNone/>
            </a:pPr>
            <a:r>
              <a:rPr lang="de-DE" sz="2400" dirty="0" smtClean="0">
                <a:solidFill>
                  <a:srgbClr val="FA4600"/>
                </a:solidFill>
              </a:rPr>
              <a:t>DIDACTA 2014</a:t>
            </a:r>
            <a:endParaRPr lang="de-DE" sz="2400" b="1" dirty="0" smtClean="0">
              <a:solidFill>
                <a:srgbClr val="FA4600"/>
              </a:solidFill>
            </a:endParaRPr>
          </a:p>
          <a:p>
            <a:pPr algn="ctr">
              <a:buNone/>
            </a:pPr>
            <a:endParaRPr lang="de-DE" sz="2800" b="1" dirty="0">
              <a:solidFill>
                <a:srgbClr val="FF6600"/>
              </a:solidFill>
            </a:endParaRPr>
          </a:p>
        </p:txBody>
      </p:sp>
      <p:pic>
        <p:nvPicPr>
          <p:cNvPr id="7" name="Picture 2" descr="C:\Users\Daniela\Desktop\Büro\Logos\Riess-Beger_BeratungTrainingCoaching_Logo_CMYK_dunkl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04800"/>
            <a:ext cx="8153400" cy="1011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11283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de-DE" sz="4000" dirty="0" smtClean="0">
                <a:solidFill>
                  <a:srgbClr val="ED4825"/>
                </a:solidFill>
              </a:rPr>
              <a:t>Methode: Rollenperspektiven  </a:t>
            </a:r>
            <a:endParaRPr lang="de-DE" dirty="0">
              <a:solidFill>
                <a:srgbClr val="ED4825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sz="2400" dirty="0" smtClean="0"/>
              <a:t>						     </a:t>
            </a:r>
            <a:r>
              <a:rPr lang="de-DE" sz="2400" dirty="0" smtClean="0">
                <a:solidFill>
                  <a:srgbClr val="ED4825"/>
                </a:solidFill>
              </a:rPr>
              <a:t>		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4271" y="304800"/>
            <a:ext cx="2479729" cy="1219200"/>
          </a:xfrm>
          <a:prstGeom prst="rect">
            <a:avLst/>
          </a:prstGeom>
        </p:spPr>
      </p:pic>
      <p:pic>
        <p:nvPicPr>
          <p:cNvPr id="10" name="Bild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3124200"/>
            <a:ext cx="4306711" cy="3230033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381000" y="1676400"/>
            <a:ext cx="6781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rgbClr val="191919"/>
                </a:solidFill>
              </a:rPr>
              <a:t>Der Blick aus den einzelnen Rollen ist für jede Phase im Kollegialen Coaching geeignet.</a:t>
            </a:r>
          </a:p>
          <a:p>
            <a:endParaRPr lang="de-DE" sz="3200" dirty="0">
              <a:solidFill>
                <a:srgbClr val="191919"/>
              </a:solidFill>
            </a:endParaRPr>
          </a:p>
          <a:p>
            <a:pPr marL="457200" indent="-457200"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sz="3200" dirty="0">
                <a:solidFill>
                  <a:srgbClr val="191919"/>
                </a:solidFill>
              </a:rPr>
              <a:t>Strukturierung eines </a:t>
            </a:r>
            <a:r>
              <a:rPr lang="de-DE" sz="3200" dirty="0" smtClean="0">
                <a:solidFill>
                  <a:srgbClr val="191919"/>
                </a:solidFill>
              </a:rPr>
              <a:t>Problems</a:t>
            </a:r>
          </a:p>
          <a:p>
            <a:pPr marL="457200" indent="-457200"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sz="3200" dirty="0" smtClean="0">
                <a:solidFill>
                  <a:srgbClr val="191919"/>
                </a:solidFill>
              </a:rPr>
              <a:t>Sprache für verschiedene Sichtweisen</a:t>
            </a:r>
            <a:endParaRPr lang="de-DE" sz="3200" dirty="0">
              <a:solidFill>
                <a:srgbClr val="191919"/>
              </a:solidFill>
            </a:endParaRPr>
          </a:p>
          <a:p>
            <a:pPr marL="457200" indent="-457200"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sz="3200" dirty="0" smtClean="0">
                <a:solidFill>
                  <a:srgbClr val="191919"/>
                </a:solidFill>
              </a:rPr>
              <a:t>Erweiterung der Perspektiven</a:t>
            </a:r>
          </a:p>
          <a:p>
            <a:pPr marL="457200" indent="-457200"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sz="3200" dirty="0" smtClean="0">
                <a:solidFill>
                  <a:srgbClr val="191919"/>
                </a:solidFill>
              </a:rPr>
              <a:t>Vermehrung von Lösungsideen</a:t>
            </a:r>
          </a:p>
          <a:p>
            <a:endParaRPr lang="de-DE" sz="3200" dirty="0" smtClean="0"/>
          </a:p>
          <a:p>
            <a:endParaRPr lang="de-DE" sz="3200" dirty="0"/>
          </a:p>
          <a:p>
            <a:endParaRPr lang="de-DE" sz="3200" dirty="0" smtClean="0"/>
          </a:p>
          <a:p>
            <a:endParaRPr lang="de-DE" sz="32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09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763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de-DE" sz="4900" dirty="0" smtClean="0">
                <a:solidFill>
                  <a:srgbClr val="ED4817"/>
                </a:solidFill>
                <a:latin typeface="Verdana"/>
              </a:rPr>
              <a:t/>
            </a:r>
            <a:br>
              <a:rPr lang="de-DE" sz="4900" dirty="0" smtClean="0">
                <a:solidFill>
                  <a:srgbClr val="ED4817"/>
                </a:solidFill>
                <a:latin typeface="Verdana"/>
              </a:rPr>
            </a:br>
            <a:r>
              <a:rPr lang="de-DE" sz="4900" dirty="0" smtClean="0">
                <a:solidFill>
                  <a:srgbClr val="ED4817"/>
                </a:solidFill>
                <a:latin typeface="Verdana"/>
              </a:rPr>
              <a:t>Organisationsrolle</a:t>
            </a:r>
            <a:r>
              <a:rPr lang="de-DE" dirty="0" smtClean="0">
                <a:solidFill>
                  <a:srgbClr val="ED4817"/>
                </a:solidFill>
                <a:latin typeface="Verdana"/>
              </a:rPr>
              <a:t/>
            </a:r>
            <a:br>
              <a:rPr lang="de-DE" dirty="0" smtClean="0">
                <a:solidFill>
                  <a:srgbClr val="ED4817"/>
                </a:solidFill>
                <a:latin typeface="Verdana"/>
              </a:rPr>
            </a:br>
            <a:endParaRPr lang="de-DE" dirty="0">
              <a:solidFill>
                <a:srgbClr val="ED4817"/>
              </a:solidFill>
              <a:latin typeface="Verdan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209799"/>
            <a:ext cx="8229600" cy="4191001"/>
          </a:xfrm>
        </p:spPr>
        <p:txBody>
          <a:bodyPr>
            <a:normAutofit/>
          </a:bodyPr>
          <a:lstStyle/>
          <a:p>
            <a:pPr lvl="1"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  <a:latin typeface="Verdana"/>
              </a:rPr>
              <a:t>Wie sehe ich das Thema aus der Organisationsrolle?</a:t>
            </a:r>
          </a:p>
          <a:p>
            <a:pPr lvl="1"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  <a:latin typeface="Verdana"/>
              </a:rPr>
              <a:t>Was gehört hier zu den Aufgaben?</a:t>
            </a:r>
          </a:p>
          <a:p>
            <a:pPr lvl="1"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  <a:latin typeface="Verdana"/>
              </a:rPr>
              <a:t>Was nicht?</a:t>
            </a:r>
          </a:p>
          <a:p>
            <a:pPr lvl="1"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  <a:latin typeface="Verdana"/>
              </a:rPr>
              <a:t>Welche Einflussmöglichkeiten bestehen aus der Organisationsrolle?</a:t>
            </a:r>
          </a:p>
          <a:p>
            <a:pPr lvl="1"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  <a:latin typeface="Verdana"/>
              </a:rPr>
              <a:t>Wo sind die Grenzen dieser Rolle?</a:t>
            </a:r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228600"/>
            <a:ext cx="2479729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763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de-DE" sz="4900" dirty="0" smtClean="0">
                <a:solidFill>
                  <a:srgbClr val="ED4817"/>
                </a:solidFill>
                <a:latin typeface="Verdana"/>
              </a:rPr>
              <a:t/>
            </a:r>
            <a:br>
              <a:rPr lang="de-DE" sz="4900" dirty="0" smtClean="0">
                <a:solidFill>
                  <a:srgbClr val="ED4817"/>
                </a:solidFill>
                <a:latin typeface="Verdana"/>
              </a:rPr>
            </a:br>
            <a:r>
              <a:rPr lang="de-DE" sz="4900" dirty="0" smtClean="0">
                <a:solidFill>
                  <a:srgbClr val="ED4817"/>
                </a:solidFill>
                <a:latin typeface="Verdana"/>
              </a:rPr>
              <a:t>Professionelle Rolle</a:t>
            </a:r>
            <a:r>
              <a:rPr lang="de-DE" dirty="0" smtClean="0">
                <a:solidFill>
                  <a:srgbClr val="ED4817"/>
                </a:solidFill>
                <a:latin typeface="Verdana"/>
              </a:rPr>
              <a:t/>
            </a:r>
            <a:br>
              <a:rPr lang="de-DE" dirty="0" smtClean="0">
                <a:solidFill>
                  <a:srgbClr val="ED4817"/>
                </a:solidFill>
                <a:latin typeface="Verdana"/>
              </a:rPr>
            </a:br>
            <a:endParaRPr lang="de-DE" dirty="0">
              <a:solidFill>
                <a:srgbClr val="ED4817"/>
              </a:solidFill>
              <a:latin typeface="Verdan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133601"/>
            <a:ext cx="8229600" cy="4267200"/>
          </a:xfrm>
        </p:spPr>
        <p:txBody>
          <a:bodyPr>
            <a:normAutofit/>
          </a:bodyPr>
          <a:lstStyle/>
          <a:p>
            <a:pPr lvl="1"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  <a:latin typeface="Verdana"/>
              </a:rPr>
              <a:t>Wie ist meine fachliche Einstellung zum Thema?</a:t>
            </a:r>
          </a:p>
          <a:p>
            <a:pPr lvl="1"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  <a:latin typeface="Verdana"/>
              </a:rPr>
              <a:t>Was sind aus fachlicher Sicht meine Aufgaben?</a:t>
            </a:r>
          </a:p>
          <a:p>
            <a:pPr lvl="1"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  <a:latin typeface="Verdana"/>
              </a:rPr>
              <a:t>Welche Einflussmöglichkeiten habe ich aus meiner fachlichen Rolle?</a:t>
            </a:r>
          </a:p>
          <a:p>
            <a:pPr lvl="1"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  <a:latin typeface="Verdana"/>
              </a:rPr>
              <a:t>Wo sind die Grenzen dieser Rolle?</a:t>
            </a:r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228600"/>
            <a:ext cx="247972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241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763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de-DE" sz="4900" dirty="0" smtClean="0">
                <a:solidFill>
                  <a:srgbClr val="ED4817"/>
                </a:solidFill>
                <a:latin typeface="Verdana"/>
              </a:rPr>
              <a:t/>
            </a:r>
            <a:br>
              <a:rPr lang="de-DE" sz="4900" dirty="0" smtClean="0">
                <a:solidFill>
                  <a:srgbClr val="ED4817"/>
                </a:solidFill>
                <a:latin typeface="Verdana"/>
              </a:rPr>
            </a:br>
            <a:r>
              <a:rPr lang="de-DE" sz="4900" dirty="0" smtClean="0">
                <a:solidFill>
                  <a:srgbClr val="ED4817"/>
                </a:solidFill>
                <a:latin typeface="Verdana"/>
              </a:rPr>
              <a:t>Persönliche Rolle</a:t>
            </a:r>
            <a:r>
              <a:rPr lang="de-DE" dirty="0" smtClean="0">
                <a:solidFill>
                  <a:srgbClr val="ED4817"/>
                </a:solidFill>
                <a:latin typeface="Verdana"/>
              </a:rPr>
              <a:t/>
            </a:r>
            <a:br>
              <a:rPr lang="de-DE" dirty="0" smtClean="0">
                <a:solidFill>
                  <a:srgbClr val="ED4817"/>
                </a:solidFill>
                <a:latin typeface="Verdana"/>
              </a:rPr>
            </a:br>
            <a:endParaRPr lang="de-DE" dirty="0">
              <a:solidFill>
                <a:srgbClr val="ED4817"/>
              </a:solidFill>
              <a:latin typeface="Verdan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133601"/>
            <a:ext cx="8229600" cy="4267200"/>
          </a:xfrm>
        </p:spPr>
        <p:txBody>
          <a:bodyPr>
            <a:normAutofit/>
          </a:bodyPr>
          <a:lstStyle/>
          <a:p>
            <a:pPr lvl="1"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  <a:latin typeface="Verdana"/>
              </a:rPr>
              <a:t>Wie ist meine persönliche Einstellung zum Thema?</a:t>
            </a:r>
          </a:p>
          <a:p>
            <a:pPr lvl="1"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  <a:latin typeface="Verdana"/>
              </a:rPr>
              <a:t>Wie würde ich als Privatperson denken, fühlen, agieren?</a:t>
            </a:r>
          </a:p>
          <a:p>
            <a:pPr lvl="1"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  <a:latin typeface="Verdana"/>
              </a:rPr>
              <a:t>Welche Einflussmöglichkeiten habe ich aus dieser Rolle?</a:t>
            </a:r>
          </a:p>
          <a:p>
            <a:pPr lvl="1"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  <a:latin typeface="Verdana"/>
              </a:rPr>
              <a:t>Wo sind die Grenzen dieser Rolle?</a:t>
            </a:r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228600"/>
            <a:ext cx="247972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29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de-DE" sz="4000" dirty="0" smtClean="0">
                <a:solidFill>
                  <a:srgbClr val="ED4825"/>
                </a:solidFill>
                <a:latin typeface="Verdana"/>
              </a:rPr>
              <a:t>Fazit</a:t>
            </a:r>
            <a:endParaRPr lang="de-DE" sz="4000" dirty="0">
              <a:solidFill>
                <a:srgbClr val="ED4825"/>
              </a:solidFill>
              <a:latin typeface="Verdan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sz="2400" dirty="0" smtClean="0"/>
              <a:t>						     </a:t>
            </a:r>
            <a:r>
              <a:rPr lang="de-DE" sz="2400" dirty="0" smtClean="0">
                <a:solidFill>
                  <a:srgbClr val="ED4825"/>
                </a:solidFill>
              </a:rPr>
              <a:t>		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4271" y="304800"/>
            <a:ext cx="2479729" cy="121920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533400" y="1676400"/>
            <a:ext cx="8077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191919"/>
                </a:solidFill>
                <a:latin typeface="Verdana"/>
              </a:rPr>
              <a:t>Die Methode eignet sich für die Situationsanalyse, die Bildung von Hypothesen und für Lösungen:</a:t>
            </a:r>
          </a:p>
          <a:p>
            <a:pPr marL="914400" lvl="3" indent="-457200">
              <a:spcBef>
                <a:spcPts val="1200"/>
              </a:spcBef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sz="2800" dirty="0" smtClean="0">
                <a:solidFill>
                  <a:srgbClr val="191919"/>
                </a:solidFill>
                <a:latin typeface="Verdana"/>
              </a:rPr>
              <a:t>Sie zeigt Reibungspunkte, Konflikte, Konkurrenz zwischen den Rollen.</a:t>
            </a:r>
          </a:p>
          <a:p>
            <a:pPr marL="914400" lvl="3" indent="-457200">
              <a:spcBef>
                <a:spcPts val="1200"/>
              </a:spcBef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sz="2800" dirty="0" smtClean="0">
                <a:solidFill>
                  <a:srgbClr val="191919"/>
                </a:solidFill>
                <a:latin typeface="Verdana"/>
              </a:rPr>
              <a:t>Sie öffnet Lösungsräume.</a:t>
            </a:r>
          </a:p>
          <a:p>
            <a:pPr marL="914400" lvl="3" indent="-457200">
              <a:spcBef>
                <a:spcPts val="1200"/>
              </a:spcBef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sz="2800" dirty="0" smtClean="0">
                <a:solidFill>
                  <a:srgbClr val="191919"/>
                </a:solidFill>
                <a:latin typeface="Verdana"/>
              </a:rPr>
              <a:t>Sie bietet eine klare Struktur. </a:t>
            </a:r>
          </a:p>
          <a:p>
            <a:pPr marL="914400" lvl="3" indent="-457200">
              <a:spcBef>
                <a:spcPts val="1200"/>
              </a:spcBef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sz="2800" dirty="0" smtClean="0">
                <a:solidFill>
                  <a:srgbClr val="191919"/>
                </a:solidFill>
                <a:latin typeface="Verdana"/>
              </a:rPr>
              <a:t>Sie schult Rollenbewusstsein.</a:t>
            </a:r>
          </a:p>
          <a:p>
            <a:pPr lvl="2"/>
            <a:endParaRPr lang="de-DE" sz="3200" dirty="0" smtClean="0">
              <a:solidFill>
                <a:srgbClr val="191919"/>
              </a:solidFill>
              <a:latin typeface="Verdana"/>
            </a:endParaRPr>
          </a:p>
          <a:p>
            <a:endParaRPr lang="de-DE" sz="3200" dirty="0"/>
          </a:p>
          <a:p>
            <a:endParaRPr lang="de-DE" sz="3200" dirty="0" smtClean="0"/>
          </a:p>
          <a:p>
            <a:endParaRPr lang="de-DE" sz="32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www.starnberg-coaching.de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905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Mehrwert des KC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rgbClr val="191919"/>
                </a:solidFill>
              </a:rPr>
              <a:t>Alle profitieren von den Erfahrungen der anderen. Jeder bekommt konkrete Lösungsideen:</a:t>
            </a:r>
          </a:p>
          <a:p>
            <a:pPr marL="0" indent="0">
              <a:buNone/>
            </a:pPr>
            <a:endParaRPr lang="de-DE" dirty="0" smtClean="0">
              <a:solidFill>
                <a:srgbClr val="191919"/>
              </a:solidFill>
            </a:endParaRPr>
          </a:p>
          <a:p>
            <a:pPr marL="857250" lvl="1" indent="-457200"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dirty="0">
                <a:solidFill>
                  <a:srgbClr val="191919"/>
                </a:solidFill>
              </a:rPr>
              <a:t>n</a:t>
            </a:r>
            <a:r>
              <a:rPr lang="de-DE" dirty="0" smtClean="0">
                <a:solidFill>
                  <a:srgbClr val="191919"/>
                </a:solidFill>
              </a:rPr>
              <a:t>ah am Arbeitsalltag </a:t>
            </a:r>
            <a:r>
              <a:rPr lang="de-DE" dirty="0">
                <a:solidFill>
                  <a:srgbClr val="191919"/>
                </a:solidFill>
              </a:rPr>
              <a:t>und </a:t>
            </a:r>
            <a:r>
              <a:rPr lang="de-DE" dirty="0" smtClean="0">
                <a:solidFill>
                  <a:srgbClr val="191919"/>
                </a:solidFill>
              </a:rPr>
              <a:t>Fachkontext</a:t>
            </a:r>
          </a:p>
          <a:p>
            <a:pPr marL="857250" lvl="1" indent="-457200"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</a:rPr>
              <a:t>Synergieeffekte </a:t>
            </a:r>
            <a:r>
              <a:rPr lang="de-DE" dirty="0">
                <a:solidFill>
                  <a:srgbClr val="191919"/>
                </a:solidFill>
              </a:rPr>
              <a:t>durch Erfahrungswissen </a:t>
            </a:r>
          </a:p>
          <a:p>
            <a:pPr marL="857250" lvl="1" indent="-457200"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</a:rPr>
              <a:t>schult Reflexion und Problemlösung</a:t>
            </a:r>
            <a:endParaRPr lang="de-DE" dirty="0">
              <a:solidFill>
                <a:srgbClr val="191919"/>
              </a:solidFill>
            </a:endParaRPr>
          </a:p>
          <a:p>
            <a:pPr marL="857250" lvl="1" indent="-457200"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dirty="0">
                <a:solidFill>
                  <a:srgbClr val="191919"/>
                </a:solidFill>
              </a:rPr>
              <a:t>f</a:t>
            </a:r>
            <a:r>
              <a:rPr lang="de-DE" dirty="0" smtClean="0">
                <a:solidFill>
                  <a:srgbClr val="191919"/>
                </a:solidFill>
              </a:rPr>
              <a:t>ördert Selbststeuerung und Kooperation</a:t>
            </a:r>
          </a:p>
          <a:p>
            <a:pPr marL="857250" lvl="1" indent="-457200">
              <a:buClr>
                <a:srgbClr val="ED4817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</a:rPr>
              <a:t>laut Studien ist die Umsetzungsstärke besonders hoch</a:t>
            </a:r>
            <a:endParaRPr lang="de-DE" dirty="0">
              <a:solidFill>
                <a:srgbClr val="191919"/>
              </a:solidFill>
            </a:endParaRPr>
          </a:p>
          <a:p>
            <a:pPr marL="0" indent="0">
              <a:buNone/>
            </a:pPr>
            <a:endParaRPr lang="de-DE" dirty="0" smtClean="0">
              <a:solidFill>
                <a:srgbClr val="191919"/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rgbClr val="191919"/>
                </a:solidFill>
              </a:rPr>
              <a:t>	verhaltenswirksame, nachhaltige und effektive</a:t>
            </a:r>
          </a:p>
          <a:p>
            <a:pPr marL="0" indent="0">
              <a:buNone/>
            </a:pPr>
            <a:r>
              <a:rPr lang="de-DE" dirty="0">
                <a:solidFill>
                  <a:srgbClr val="191919"/>
                </a:solidFill>
              </a:rPr>
              <a:t>	</a:t>
            </a:r>
            <a:r>
              <a:rPr lang="de-DE" dirty="0" smtClean="0">
                <a:solidFill>
                  <a:srgbClr val="191919"/>
                </a:solidFill>
              </a:rPr>
              <a:t>Maßnahme der Personalentwicklung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798" y="228600"/>
            <a:ext cx="2634713" cy="1295400"/>
          </a:xfrm>
          <a:prstGeom prst="rect">
            <a:avLst/>
          </a:prstGeom>
        </p:spPr>
      </p:pic>
      <p:sp>
        <p:nvSpPr>
          <p:cNvPr id="7" name="Eingebuchteter Pfeil nach rechts 6"/>
          <p:cNvSpPr/>
          <p:nvPr/>
        </p:nvSpPr>
        <p:spPr>
          <a:xfrm>
            <a:off x="609600" y="5257800"/>
            <a:ext cx="609600" cy="484632"/>
          </a:xfrm>
          <a:prstGeom prst="notchedRightArrow">
            <a:avLst/>
          </a:prstGeom>
          <a:solidFill>
            <a:srgbClr val="FA4600"/>
          </a:solidFill>
          <a:ln>
            <a:solidFill>
              <a:srgbClr val="FA4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857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524000"/>
          </a:xfrm>
          <a:solidFill>
            <a:schemeClr val="bg1"/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281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de-DE" sz="5600" dirty="0" smtClean="0"/>
          </a:p>
          <a:p>
            <a:pPr mar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de-DE" sz="5600" dirty="0" smtClean="0"/>
              <a:t>Danke für Ihre Aufmerksamkeit!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de-DE" sz="5600" dirty="0">
              <a:solidFill>
                <a:srgbClr val="FF33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362200" y="5715000"/>
            <a:ext cx="4343400" cy="854075"/>
          </a:xfrm>
        </p:spPr>
        <p:txBody>
          <a:bodyPr/>
          <a:lstStyle/>
          <a:p>
            <a:r>
              <a:rPr lang="en-US" sz="1800" dirty="0" err="1" smtClean="0"/>
              <a:t>www.starnberg-coaching.de</a:t>
            </a:r>
            <a:endParaRPr lang="en-US" sz="1800" dirty="0"/>
          </a:p>
        </p:txBody>
      </p:sp>
      <p:pic>
        <p:nvPicPr>
          <p:cNvPr id="5" name="Picture 2" descr="C:\Users\Daniela\Desktop\Büro\Logos\Riess-Beger_BeratungTrainingCoaching_Logo_CMYK_dunkl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153400" cy="1011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  <a:solidFill>
            <a:schemeClr val="bg1"/>
          </a:solidFill>
        </p:spPr>
        <p:txBody>
          <a:bodyPr/>
          <a:lstStyle/>
          <a:p>
            <a:endParaRPr lang="de-DE" dirty="0">
              <a:solidFill>
                <a:srgbClr val="FA46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 smtClean="0">
                <a:solidFill>
                  <a:srgbClr val="191919"/>
                </a:solidFill>
              </a:rPr>
              <a:t> 	Coaching</a:t>
            </a:r>
            <a:r>
              <a:rPr lang="de-DE" sz="2800" dirty="0">
                <a:solidFill>
                  <a:srgbClr val="191919"/>
                </a:solidFill>
              </a:rPr>
              <a:t> </a:t>
            </a:r>
            <a:r>
              <a:rPr lang="de-DE" sz="2800" dirty="0" smtClean="0">
                <a:solidFill>
                  <a:srgbClr val="191919"/>
                </a:solidFill>
              </a:rPr>
              <a:t>und seine Methoden für die 	Personalentwicklung fruchtbar machen.</a:t>
            </a:r>
          </a:p>
          <a:p>
            <a:pPr marL="0" indent="0">
              <a:buNone/>
            </a:pPr>
            <a:endParaRPr lang="de-DE" sz="1800" dirty="0" smtClean="0">
              <a:solidFill>
                <a:srgbClr val="191919"/>
              </a:solidFill>
            </a:endParaRPr>
          </a:p>
          <a:p>
            <a:pPr lvl="1">
              <a:spcBef>
                <a:spcPts val="1224"/>
              </a:spcBef>
              <a:buClr>
                <a:srgbClr val="FA4600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</a:rPr>
              <a:t>Einzelcoaching</a:t>
            </a:r>
            <a:endParaRPr lang="de-DE" dirty="0">
              <a:solidFill>
                <a:srgbClr val="191919"/>
              </a:solidFill>
            </a:endParaRPr>
          </a:p>
          <a:p>
            <a:pPr lvl="1">
              <a:buClr>
                <a:srgbClr val="FA4600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</a:rPr>
              <a:t>Kollegiales Coaching</a:t>
            </a:r>
          </a:p>
          <a:p>
            <a:pPr lvl="1">
              <a:buClr>
                <a:srgbClr val="FA4600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</a:rPr>
              <a:t>Führungskräfteentwicklung </a:t>
            </a:r>
          </a:p>
          <a:p>
            <a:pPr lvl="1">
              <a:buClr>
                <a:srgbClr val="FA4600"/>
              </a:buClr>
              <a:buSzPct val="90000"/>
              <a:buFont typeface="Wingdings" charset="2"/>
              <a:buChar char="§"/>
            </a:pPr>
            <a:r>
              <a:rPr lang="de-DE" dirty="0" err="1" smtClean="0">
                <a:solidFill>
                  <a:srgbClr val="191919"/>
                </a:solidFill>
              </a:rPr>
              <a:t>Coachausbildung</a:t>
            </a:r>
            <a:r>
              <a:rPr lang="de-DE" dirty="0" smtClean="0">
                <a:solidFill>
                  <a:srgbClr val="191919"/>
                </a:solidFill>
              </a:rPr>
              <a:t> für Personalentwickler und Manager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6" name="Picture 2" descr="C:\Users\Daniela\Desktop\Büro\Logos\Riess-Beger_BeratungTrainingCoaching_Logo_CMYK_dunkl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7985042" cy="990600"/>
          </a:xfrm>
          <a:prstGeom prst="rect">
            <a:avLst/>
          </a:prstGeom>
          <a:noFill/>
        </p:spPr>
      </p:pic>
      <p:sp>
        <p:nvSpPr>
          <p:cNvPr id="7" name="Eingebuchteter Pfeil nach rechts 6"/>
          <p:cNvSpPr/>
          <p:nvPr/>
        </p:nvSpPr>
        <p:spPr>
          <a:xfrm>
            <a:off x="685800" y="2133600"/>
            <a:ext cx="609600" cy="484632"/>
          </a:xfrm>
          <a:prstGeom prst="notchedRightArrow">
            <a:avLst/>
          </a:prstGeom>
          <a:solidFill>
            <a:srgbClr val="FA4600"/>
          </a:solidFill>
          <a:ln>
            <a:solidFill>
              <a:srgbClr val="FA4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Warum „Kollegiales Coaching“?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	</a:t>
            </a:r>
            <a:endParaRPr lang="de-DE" dirty="0" smtClean="0">
              <a:solidFill>
                <a:srgbClr val="191919"/>
              </a:solidFill>
            </a:endParaRPr>
          </a:p>
          <a:p>
            <a:pPr marL="0" indent="0">
              <a:buNone/>
            </a:pPr>
            <a:endParaRPr lang="de-DE" dirty="0" smtClean="0">
              <a:solidFill>
                <a:srgbClr val="191919"/>
              </a:solidFill>
            </a:endParaRPr>
          </a:p>
          <a:p>
            <a:endParaRPr lang="de-DE" dirty="0"/>
          </a:p>
        </p:txBody>
      </p:sp>
      <p:sp>
        <p:nvSpPr>
          <p:cNvPr id="5" name="Eingebuchteter Pfeil nach rechts 4"/>
          <p:cNvSpPr/>
          <p:nvPr/>
        </p:nvSpPr>
        <p:spPr>
          <a:xfrm>
            <a:off x="533400" y="5562600"/>
            <a:ext cx="609600" cy="484632"/>
          </a:xfrm>
          <a:prstGeom prst="notchedRightArrow">
            <a:avLst/>
          </a:prstGeom>
          <a:solidFill>
            <a:srgbClr val="FA4600"/>
          </a:solidFill>
          <a:ln>
            <a:solidFill>
              <a:srgbClr val="FA4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Bild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752600"/>
            <a:ext cx="6799879" cy="3343274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>
          <a:xfrm>
            <a:off x="1219200" y="5486400"/>
            <a:ext cx="7086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>
                <a:solidFill>
                  <a:srgbClr val="191919"/>
                </a:solidFill>
              </a:rPr>
              <a:t>Effektive Form der Personalentwicklung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42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dirty="0" smtClean="0"/>
              <a:t>K</a:t>
            </a:r>
            <a:r>
              <a:rPr lang="de-DE" dirty="0" smtClean="0">
                <a:solidFill>
                  <a:srgbClr val="ED4817"/>
                </a:solidFill>
              </a:rPr>
              <a:t>olle</a:t>
            </a:r>
            <a:r>
              <a:rPr lang="de-DE" dirty="0" smtClean="0"/>
              <a:t>giales Coaching ist ...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  <a:ln>
            <a:noFill/>
          </a:ln>
        </p:spPr>
        <p:txBody>
          <a:bodyPr lIns="180000" tIns="140400" rIns="180000" bIns="140400">
            <a:normAutofit lnSpcReduction="10000"/>
          </a:bodyPr>
          <a:lstStyle/>
          <a:p>
            <a:pPr marL="0" indent="0">
              <a:spcBef>
                <a:spcPts val="1200"/>
              </a:spcBef>
              <a:buClr>
                <a:srgbClr val="FA4600"/>
              </a:buClr>
              <a:buSzPct val="90000"/>
              <a:buNone/>
            </a:pPr>
            <a:endParaRPr lang="de-DE" sz="1600" dirty="0" smtClean="0">
              <a:solidFill>
                <a:srgbClr val="191919"/>
              </a:solidFill>
            </a:endParaRPr>
          </a:p>
          <a:p>
            <a:pPr>
              <a:spcBef>
                <a:spcPts val="1200"/>
              </a:spcBef>
              <a:buClr>
                <a:srgbClr val="FA4600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</a:rPr>
              <a:t>die gegenseitige Beratung in Gruppen von sechs bis acht Personen</a:t>
            </a:r>
          </a:p>
          <a:p>
            <a:pPr>
              <a:spcBef>
                <a:spcPts val="1200"/>
              </a:spcBef>
              <a:buClr>
                <a:srgbClr val="FA4600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</a:rPr>
              <a:t>nach einer festgelegten Struktur</a:t>
            </a:r>
          </a:p>
          <a:p>
            <a:pPr>
              <a:spcBef>
                <a:spcPts val="1200"/>
              </a:spcBef>
              <a:buClr>
                <a:srgbClr val="FA4600"/>
              </a:buClr>
              <a:buSzPct val="90000"/>
              <a:buFont typeface="Wingdings" charset="2"/>
              <a:buChar char="§"/>
            </a:pPr>
            <a:r>
              <a:rPr lang="de-DE" dirty="0">
                <a:solidFill>
                  <a:srgbClr val="191919"/>
                </a:solidFill>
              </a:rPr>
              <a:t>m</a:t>
            </a:r>
            <a:r>
              <a:rPr lang="de-DE" dirty="0" smtClean="0">
                <a:solidFill>
                  <a:srgbClr val="191919"/>
                </a:solidFill>
              </a:rPr>
              <a:t>it festgelegten Rollen</a:t>
            </a:r>
          </a:p>
          <a:p>
            <a:pPr>
              <a:spcBef>
                <a:spcPts val="1200"/>
              </a:spcBef>
              <a:buClr>
                <a:srgbClr val="FA4600"/>
              </a:buClr>
              <a:buSzPct val="90000"/>
              <a:buFont typeface="Wingdings" charset="2"/>
              <a:buChar char="§"/>
            </a:pPr>
            <a:r>
              <a:rPr lang="de-DE" dirty="0">
                <a:solidFill>
                  <a:srgbClr val="191919"/>
                </a:solidFill>
              </a:rPr>
              <a:t>i</a:t>
            </a:r>
            <a:r>
              <a:rPr lang="de-DE" dirty="0" smtClean="0">
                <a:solidFill>
                  <a:srgbClr val="191919"/>
                </a:solidFill>
              </a:rPr>
              <a:t>n einer verbindlichen Zeitstruktur</a:t>
            </a:r>
          </a:p>
          <a:p>
            <a:pPr marL="0" indent="0">
              <a:spcBef>
                <a:spcPts val="1200"/>
              </a:spcBef>
              <a:buClr>
                <a:srgbClr val="FA4600"/>
              </a:buClr>
              <a:buSzPct val="90000"/>
              <a:buNone/>
            </a:pPr>
            <a:r>
              <a:rPr lang="de-DE" dirty="0" smtClean="0">
                <a:solidFill>
                  <a:srgbClr val="191919"/>
                </a:solidFill>
              </a:rPr>
              <a:t>	für </a:t>
            </a:r>
            <a:r>
              <a:rPr lang="de-DE" dirty="0">
                <a:solidFill>
                  <a:srgbClr val="191919"/>
                </a:solidFill>
              </a:rPr>
              <a:t>Probleme  </a:t>
            </a:r>
            <a:r>
              <a:rPr lang="de-DE" dirty="0" smtClean="0">
                <a:solidFill>
                  <a:srgbClr val="191919"/>
                </a:solidFill>
              </a:rPr>
              <a:t>zielgerichtet </a:t>
            </a:r>
            <a:r>
              <a:rPr lang="de-DE" dirty="0">
                <a:solidFill>
                  <a:srgbClr val="191919"/>
                </a:solidFill>
              </a:rPr>
              <a:t>Lösungen </a:t>
            </a:r>
            <a:r>
              <a:rPr lang="de-DE" dirty="0" smtClean="0">
                <a:solidFill>
                  <a:srgbClr val="191919"/>
                </a:solidFill>
              </a:rPr>
              <a:t>	finden</a:t>
            </a:r>
            <a:endParaRPr lang="de-DE" dirty="0">
              <a:solidFill>
                <a:srgbClr val="191919"/>
              </a:solidFill>
            </a:endParaRPr>
          </a:p>
          <a:p>
            <a:pPr>
              <a:spcBef>
                <a:spcPts val="1200"/>
              </a:spcBef>
              <a:buClr>
                <a:srgbClr val="FA4600"/>
              </a:buClr>
              <a:buSzPct val="90000"/>
              <a:buFont typeface="Wingdings" charset="2"/>
              <a:buChar char="§"/>
            </a:pPr>
            <a:endParaRPr lang="de-DE" dirty="0">
              <a:solidFill>
                <a:srgbClr val="191919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  <p:sp>
        <p:nvSpPr>
          <p:cNvPr id="8" name="Textfeld 7"/>
          <p:cNvSpPr txBox="1"/>
          <p:nvPr/>
        </p:nvSpPr>
        <p:spPr>
          <a:xfrm>
            <a:off x="5825066" y="812800"/>
            <a:ext cx="3420534" cy="711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11" name="Bild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228600"/>
            <a:ext cx="2634712" cy="1295400"/>
          </a:xfrm>
          <a:prstGeom prst="rect">
            <a:avLst/>
          </a:prstGeom>
        </p:spPr>
      </p:pic>
      <p:sp>
        <p:nvSpPr>
          <p:cNvPr id="7" name="Eingebuchteter Pfeil nach rechts 6"/>
          <p:cNvSpPr/>
          <p:nvPr/>
        </p:nvSpPr>
        <p:spPr>
          <a:xfrm>
            <a:off x="685800" y="4953000"/>
            <a:ext cx="609600" cy="484632"/>
          </a:xfrm>
          <a:prstGeom prst="notchedRightArrow">
            <a:avLst/>
          </a:prstGeom>
          <a:solidFill>
            <a:srgbClr val="FA4600"/>
          </a:solidFill>
          <a:ln>
            <a:solidFill>
              <a:srgbClr val="FA4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3814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KC ist geeignet für ....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4267199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A4600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</a:rPr>
              <a:t>Gruppen einer Organisation</a:t>
            </a:r>
          </a:p>
          <a:p>
            <a:pPr marL="0" indent="0">
              <a:buClr>
                <a:srgbClr val="FA4600"/>
              </a:buClr>
              <a:buSzPct val="90000"/>
              <a:buNone/>
            </a:pPr>
            <a:r>
              <a:rPr lang="de-DE" dirty="0" smtClean="0">
                <a:solidFill>
                  <a:srgbClr val="191919"/>
                </a:solidFill>
              </a:rPr>
              <a:t>	oder	</a:t>
            </a:r>
          </a:p>
          <a:p>
            <a:pPr>
              <a:buClr>
                <a:srgbClr val="FA4600"/>
              </a:buClr>
              <a:buSzPct val="90000"/>
              <a:buFont typeface="Wingdings" charset="2"/>
              <a:buChar char="§"/>
            </a:pPr>
            <a:r>
              <a:rPr lang="de-DE" dirty="0" smtClean="0">
                <a:solidFill>
                  <a:srgbClr val="191919"/>
                </a:solidFill>
              </a:rPr>
              <a:t>Gruppen aus Mitarbeitern verschiedener Organisationen </a:t>
            </a:r>
          </a:p>
          <a:p>
            <a:pPr marL="0" indent="0">
              <a:buClr>
                <a:srgbClr val="FA4600"/>
              </a:buClr>
              <a:buSzPct val="90000"/>
              <a:buNone/>
            </a:pPr>
            <a:r>
              <a:rPr lang="de-DE" dirty="0" smtClean="0">
                <a:solidFill>
                  <a:srgbClr val="191919"/>
                </a:solidFill>
              </a:rPr>
              <a:t>	</a:t>
            </a:r>
          </a:p>
          <a:p>
            <a:pPr marL="0" indent="0">
              <a:buClr>
                <a:srgbClr val="FA4600"/>
              </a:buClr>
              <a:buSzPct val="90000"/>
              <a:buNone/>
            </a:pPr>
            <a:r>
              <a:rPr lang="de-DE" dirty="0">
                <a:solidFill>
                  <a:srgbClr val="191919"/>
                </a:solidFill>
              </a:rPr>
              <a:t>	</a:t>
            </a:r>
            <a:r>
              <a:rPr lang="de-DE" dirty="0" smtClean="0">
                <a:solidFill>
                  <a:srgbClr val="191919"/>
                </a:solidFill>
              </a:rPr>
              <a:t>Führungskräfte </a:t>
            </a:r>
            <a:r>
              <a:rPr lang="de-DE" dirty="0">
                <a:solidFill>
                  <a:srgbClr val="191919"/>
                </a:solidFill>
              </a:rPr>
              <a:t>derselben </a:t>
            </a:r>
            <a:r>
              <a:rPr lang="de-DE" dirty="0" smtClean="0">
                <a:solidFill>
                  <a:srgbClr val="191919"/>
                </a:solidFill>
              </a:rPr>
              <a:t>Führungse</a:t>
            </a:r>
            <a:r>
              <a:rPr lang="de-DE" dirty="0" smtClean="0">
                <a:solidFill>
                  <a:srgbClr val="191919"/>
                </a:solidFill>
              </a:rPr>
              <a:t>bene</a:t>
            </a:r>
            <a:endParaRPr lang="de-DE" dirty="0">
              <a:solidFill>
                <a:srgbClr val="191919"/>
              </a:solidFill>
            </a:endParaRPr>
          </a:p>
          <a:p>
            <a:pPr marL="0" indent="0">
              <a:buClr>
                <a:srgbClr val="FA4600"/>
              </a:buClr>
              <a:buSzPct val="90000"/>
              <a:buNone/>
            </a:pPr>
            <a:r>
              <a:rPr lang="de-DE" dirty="0">
                <a:solidFill>
                  <a:srgbClr val="191919"/>
                </a:solidFill>
              </a:rPr>
              <a:t>	Projektleiter</a:t>
            </a:r>
          </a:p>
          <a:p>
            <a:pPr marL="0" indent="0">
              <a:buClr>
                <a:srgbClr val="FA4600"/>
              </a:buClr>
              <a:buSzPct val="90000"/>
              <a:buNone/>
            </a:pPr>
            <a:r>
              <a:rPr lang="de-DE" dirty="0">
                <a:solidFill>
                  <a:srgbClr val="191919"/>
                </a:solidFill>
              </a:rPr>
              <a:t>	Projektmitarbeiter an einem </a:t>
            </a:r>
            <a:r>
              <a:rPr lang="de-DE" dirty="0" smtClean="0">
                <a:solidFill>
                  <a:srgbClr val="191919"/>
                </a:solidFill>
              </a:rPr>
              <a:t>Prozess</a:t>
            </a:r>
            <a:endParaRPr lang="de-DE" dirty="0">
              <a:solidFill>
                <a:srgbClr val="191919"/>
              </a:solidFill>
            </a:endParaRPr>
          </a:p>
          <a:p>
            <a:pPr marL="0" indent="0">
              <a:buClr>
                <a:srgbClr val="FA4600"/>
              </a:buClr>
              <a:buSzPct val="90000"/>
              <a:buNone/>
            </a:pPr>
            <a:r>
              <a:rPr lang="de-DE" dirty="0">
                <a:solidFill>
                  <a:srgbClr val="191919"/>
                </a:solidFill>
              </a:rPr>
              <a:t>	Teams</a:t>
            </a:r>
          </a:p>
          <a:p>
            <a:pPr marL="0" indent="0">
              <a:buClr>
                <a:srgbClr val="FA4600"/>
              </a:buClr>
              <a:buSzPct val="90000"/>
              <a:buNone/>
            </a:pPr>
            <a:endParaRPr lang="de-DE" dirty="0">
              <a:solidFill>
                <a:srgbClr val="191919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228600"/>
            <a:ext cx="247972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67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Drei wechselnde Rollen ...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Clr>
                <a:srgbClr val="FA4600"/>
              </a:buClr>
              <a:buSzPct val="90000"/>
              <a:buNone/>
            </a:pPr>
            <a:endParaRPr lang="de-DE" dirty="0" smtClean="0"/>
          </a:p>
          <a:p>
            <a:pPr>
              <a:spcBef>
                <a:spcPts val="1200"/>
              </a:spcBef>
              <a:buClr>
                <a:srgbClr val="FA4600"/>
              </a:buClr>
              <a:buSzPct val="90000"/>
              <a:buFont typeface="Wingdings" charset="2"/>
              <a:buChar char="§"/>
            </a:pPr>
            <a:r>
              <a:rPr lang="de-DE" dirty="0" smtClean="0"/>
              <a:t>Moderator </a:t>
            </a:r>
            <a:r>
              <a:rPr lang="de-DE" dirty="0">
                <a:solidFill>
                  <a:srgbClr val="191919"/>
                </a:solidFill>
              </a:rPr>
              <a:t>leitet den </a:t>
            </a:r>
            <a:r>
              <a:rPr lang="de-DE" dirty="0" smtClean="0">
                <a:solidFill>
                  <a:srgbClr val="191919"/>
                </a:solidFill>
              </a:rPr>
              <a:t>Prozess, </a:t>
            </a:r>
            <a:r>
              <a:rPr lang="de-DE" dirty="0">
                <a:solidFill>
                  <a:srgbClr val="191919"/>
                </a:solidFill>
              </a:rPr>
              <a:t>moderiert die Gruppe, </a:t>
            </a:r>
            <a:r>
              <a:rPr lang="de-DE" dirty="0" smtClean="0">
                <a:solidFill>
                  <a:srgbClr val="191919"/>
                </a:solidFill>
              </a:rPr>
              <a:t>visualisiert, achtet </a:t>
            </a:r>
            <a:r>
              <a:rPr lang="de-DE" dirty="0">
                <a:solidFill>
                  <a:srgbClr val="191919"/>
                </a:solidFill>
              </a:rPr>
              <a:t>auf Einhaltung der verabredeten Strukturen und der Zeit</a:t>
            </a:r>
          </a:p>
          <a:p>
            <a:pPr>
              <a:spcBef>
                <a:spcPts val="1200"/>
              </a:spcBef>
              <a:buClr>
                <a:srgbClr val="FA4600"/>
              </a:buClr>
              <a:buSzPct val="90000"/>
              <a:buFont typeface="Wingdings" charset="2"/>
              <a:buChar char="§"/>
            </a:pPr>
            <a:r>
              <a:rPr lang="de-DE" dirty="0" err="1" smtClean="0"/>
              <a:t>Coachee</a:t>
            </a:r>
            <a:r>
              <a:rPr lang="de-DE" dirty="0" smtClean="0"/>
              <a:t> </a:t>
            </a:r>
            <a:r>
              <a:rPr lang="de-DE" dirty="0">
                <a:solidFill>
                  <a:srgbClr val="191919"/>
                </a:solidFill>
              </a:rPr>
              <a:t>bringt ein Thema ein </a:t>
            </a:r>
            <a:r>
              <a:rPr lang="de-DE" dirty="0" smtClean="0">
                <a:solidFill>
                  <a:srgbClr val="191919"/>
                </a:solidFill>
              </a:rPr>
              <a:t>und formuliert einen Wunsch / ein Ziel</a:t>
            </a:r>
          </a:p>
          <a:p>
            <a:pPr>
              <a:spcBef>
                <a:spcPts val="1200"/>
              </a:spcBef>
              <a:buClr>
                <a:srgbClr val="FA4600"/>
              </a:buClr>
              <a:buSzPct val="90000"/>
              <a:buFont typeface="Wingdings" charset="2"/>
              <a:buChar char="§"/>
            </a:pPr>
            <a:r>
              <a:rPr lang="de-DE" dirty="0" smtClean="0"/>
              <a:t>Berater </a:t>
            </a:r>
            <a:r>
              <a:rPr lang="de-DE" dirty="0">
                <a:solidFill>
                  <a:srgbClr val="191919"/>
                </a:solidFill>
              </a:rPr>
              <a:t>bearbeiten das Thema nach der verabredeten </a:t>
            </a:r>
            <a:r>
              <a:rPr lang="de-DE" dirty="0" smtClean="0">
                <a:solidFill>
                  <a:srgbClr val="191919"/>
                </a:solidFill>
              </a:rPr>
              <a:t>Struktur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5782" y="228600"/>
            <a:ext cx="247972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274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 Grundmodell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524000"/>
            <a:ext cx="6604000" cy="4953000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798" y="228600"/>
            <a:ext cx="2634713" cy="12954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841500" y="2349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6785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  <p:sp>
        <p:nvSpPr>
          <p:cNvPr id="23" name="Abgerundetes Rechteck 22"/>
          <p:cNvSpPr/>
          <p:nvPr/>
        </p:nvSpPr>
        <p:spPr>
          <a:xfrm>
            <a:off x="533400" y="1981200"/>
            <a:ext cx="8001000" cy="609600"/>
          </a:xfrm>
          <a:prstGeom prst="roundRect">
            <a:avLst/>
          </a:prstGeom>
          <a:solidFill>
            <a:srgbClr val="ED4817">
              <a:alpha val="7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Abgerundetes Rechteck 23"/>
          <p:cNvSpPr/>
          <p:nvPr/>
        </p:nvSpPr>
        <p:spPr>
          <a:xfrm>
            <a:off x="533400" y="3429000"/>
            <a:ext cx="8001000" cy="685800"/>
          </a:xfrm>
          <a:prstGeom prst="roundRect">
            <a:avLst/>
          </a:prstGeom>
          <a:solidFill>
            <a:srgbClr val="ED4817">
              <a:alpha val="7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Abgerundetes Rechteck 24"/>
          <p:cNvSpPr/>
          <p:nvPr/>
        </p:nvSpPr>
        <p:spPr>
          <a:xfrm>
            <a:off x="533400" y="4800600"/>
            <a:ext cx="8001000" cy="609600"/>
          </a:xfrm>
          <a:prstGeom prst="roundRect">
            <a:avLst/>
          </a:prstGeom>
          <a:solidFill>
            <a:srgbClr val="ED4817">
              <a:alpha val="7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609600" y="1828800"/>
            <a:ext cx="6172200" cy="8402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r>
              <a:rPr lang="de-DE" dirty="0" smtClean="0">
                <a:solidFill>
                  <a:srgbClr val="191919"/>
                </a:solidFill>
              </a:rPr>
              <a:t>Problembeschreibung		</a:t>
            </a:r>
            <a:r>
              <a:rPr lang="de-DE" dirty="0" err="1" smtClean="0">
                <a:solidFill>
                  <a:srgbClr val="191919"/>
                </a:solidFill>
              </a:rPr>
              <a:t>Coachee</a:t>
            </a:r>
            <a:endParaRPr lang="de-DE" dirty="0" smtClean="0">
              <a:solidFill>
                <a:srgbClr val="191919"/>
              </a:solidFill>
            </a:endParaRPr>
          </a:p>
          <a:p>
            <a:endParaRPr lang="de-DE" dirty="0" smtClean="0">
              <a:solidFill>
                <a:srgbClr val="191919"/>
              </a:solidFill>
            </a:endParaRPr>
          </a:p>
          <a:p>
            <a:r>
              <a:rPr lang="de-DE" dirty="0" smtClean="0">
                <a:solidFill>
                  <a:srgbClr val="191919"/>
                </a:solidFill>
              </a:rPr>
              <a:t>Fakten und Perspektiven erörtern 	Beratergruppe</a:t>
            </a:r>
          </a:p>
          <a:p>
            <a:endParaRPr lang="de-DE" dirty="0" smtClean="0">
              <a:solidFill>
                <a:srgbClr val="191919"/>
              </a:solidFill>
            </a:endParaRPr>
          </a:p>
          <a:p>
            <a:endParaRPr lang="de-DE" dirty="0" smtClean="0">
              <a:solidFill>
                <a:srgbClr val="191919"/>
              </a:solidFill>
            </a:endParaRPr>
          </a:p>
          <a:p>
            <a:r>
              <a:rPr lang="de-DE" dirty="0" smtClean="0">
                <a:solidFill>
                  <a:srgbClr val="191919"/>
                </a:solidFill>
              </a:rPr>
              <a:t>Feedback und Zielformulierung	</a:t>
            </a:r>
            <a:r>
              <a:rPr lang="de-DE" dirty="0" err="1" smtClean="0">
                <a:solidFill>
                  <a:srgbClr val="191919"/>
                </a:solidFill>
              </a:rPr>
              <a:t>Coachee</a:t>
            </a:r>
            <a:endParaRPr lang="de-DE" dirty="0" smtClean="0">
              <a:solidFill>
                <a:srgbClr val="191919"/>
              </a:solidFill>
            </a:endParaRPr>
          </a:p>
          <a:p>
            <a:endParaRPr lang="de-DE" dirty="0">
              <a:solidFill>
                <a:srgbClr val="191919"/>
              </a:solidFill>
            </a:endParaRPr>
          </a:p>
          <a:p>
            <a:endParaRPr lang="de-DE" dirty="0" smtClean="0">
              <a:solidFill>
                <a:srgbClr val="191919"/>
              </a:solidFill>
            </a:endParaRPr>
          </a:p>
          <a:p>
            <a:r>
              <a:rPr lang="de-DE" dirty="0" smtClean="0">
                <a:solidFill>
                  <a:srgbClr val="191919"/>
                </a:solidFill>
              </a:rPr>
              <a:t>Lösungsfindung			Beratergruppe</a:t>
            </a:r>
          </a:p>
          <a:p>
            <a:endParaRPr lang="de-DE" dirty="0">
              <a:solidFill>
                <a:srgbClr val="191919"/>
              </a:solidFill>
            </a:endParaRPr>
          </a:p>
          <a:p>
            <a:r>
              <a:rPr lang="de-DE" dirty="0" smtClean="0">
                <a:solidFill>
                  <a:srgbClr val="191919"/>
                </a:solidFill>
              </a:rPr>
              <a:t>Entscheidung und Transfer		</a:t>
            </a:r>
            <a:r>
              <a:rPr lang="de-DE" dirty="0" err="1" smtClean="0">
                <a:solidFill>
                  <a:srgbClr val="191919"/>
                </a:solidFill>
              </a:rPr>
              <a:t>Coachee</a:t>
            </a:r>
            <a:endParaRPr lang="de-DE" dirty="0" smtClean="0">
              <a:solidFill>
                <a:srgbClr val="191919"/>
              </a:solidFill>
            </a:endParaRPr>
          </a:p>
          <a:p>
            <a:endParaRPr lang="de-DE" dirty="0">
              <a:solidFill>
                <a:srgbClr val="191919"/>
              </a:solidFill>
            </a:endParaRPr>
          </a:p>
          <a:p>
            <a:endParaRPr lang="de-DE" dirty="0" smtClean="0">
              <a:solidFill>
                <a:srgbClr val="191919"/>
              </a:solidFill>
            </a:endParaRPr>
          </a:p>
          <a:p>
            <a:r>
              <a:rPr lang="de-DE" dirty="0" smtClean="0">
                <a:solidFill>
                  <a:srgbClr val="191919"/>
                </a:solidFill>
              </a:rPr>
              <a:t>Auswertung und Feedback 		Moderator mit allen</a:t>
            </a:r>
          </a:p>
          <a:p>
            <a:r>
              <a:rPr lang="de-DE" dirty="0">
                <a:solidFill>
                  <a:srgbClr val="191919"/>
                </a:solidFill>
              </a:rPr>
              <a:t>	</a:t>
            </a:r>
            <a:r>
              <a:rPr lang="de-DE" dirty="0" smtClean="0">
                <a:solidFill>
                  <a:srgbClr val="191919"/>
                </a:solidFill>
              </a:rPr>
              <a:t>			Beteiligten</a:t>
            </a:r>
          </a:p>
          <a:p>
            <a:endParaRPr lang="de-DE" dirty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400800" y="2057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191919"/>
                </a:solidFill>
              </a:rPr>
              <a:t>Erzählung/ Interview</a:t>
            </a:r>
            <a:endParaRPr lang="de-DE" dirty="0">
              <a:solidFill>
                <a:srgbClr val="191919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477000" y="25908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191919"/>
                </a:solidFill>
              </a:rPr>
              <a:t>Spiegeln / Feedback</a:t>
            </a:r>
          </a:p>
          <a:p>
            <a:r>
              <a:rPr lang="de-DE" dirty="0" smtClean="0">
                <a:solidFill>
                  <a:srgbClr val="191919"/>
                </a:solidFill>
              </a:rPr>
              <a:t>Fakten/ Hypothesen </a:t>
            </a:r>
          </a:p>
          <a:p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6477000" y="3200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r>
              <a:rPr lang="de-DE" dirty="0" smtClean="0">
                <a:solidFill>
                  <a:srgbClr val="191919"/>
                </a:solidFill>
              </a:rPr>
              <a:t>Feedback /</a:t>
            </a:r>
            <a:r>
              <a:rPr lang="de-DE" dirty="0" err="1" smtClean="0">
                <a:solidFill>
                  <a:srgbClr val="191919"/>
                </a:solidFill>
              </a:rPr>
              <a:t>Zielbild</a:t>
            </a:r>
            <a:endParaRPr lang="de-DE" dirty="0">
              <a:solidFill>
                <a:srgbClr val="191919"/>
              </a:solidFill>
            </a:endParaRPr>
          </a:p>
          <a:p>
            <a:r>
              <a:rPr lang="de-DE" dirty="0" smtClean="0">
                <a:solidFill>
                  <a:srgbClr val="191919"/>
                </a:solidFill>
              </a:rPr>
              <a:t>Wunderfrage</a:t>
            </a:r>
            <a:endParaRPr lang="de-DE" dirty="0">
              <a:solidFill>
                <a:srgbClr val="191919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477000" y="4267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191919"/>
                </a:solidFill>
              </a:rPr>
              <a:t>Brainstorming u.a.</a:t>
            </a:r>
            <a:endParaRPr lang="de-DE" dirty="0">
              <a:solidFill>
                <a:srgbClr val="191919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477000" y="48006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191919"/>
                </a:solidFill>
              </a:rPr>
              <a:t>Lösungsorientierte Methoden</a:t>
            </a:r>
            <a:endParaRPr lang="de-DE" dirty="0">
              <a:solidFill>
                <a:srgbClr val="191919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629400" y="5638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191919"/>
                </a:solidFill>
              </a:rPr>
              <a:t>Skalierung und andere</a:t>
            </a:r>
            <a:endParaRPr lang="de-DE" dirty="0">
              <a:solidFill>
                <a:srgbClr val="191919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pPr algn="l"/>
            <a:r>
              <a:rPr lang="de-DE" dirty="0" smtClean="0">
                <a:latin typeface="Verdana"/>
              </a:rPr>
              <a:t>Methodenbeispiele</a:t>
            </a:r>
            <a:endParaRPr lang="de-DE" dirty="0">
              <a:latin typeface="Verdana"/>
            </a:endParaRPr>
          </a:p>
        </p:txBody>
      </p:sp>
      <p:pic>
        <p:nvPicPr>
          <p:cNvPr id="17" name="Bild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798" y="228600"/>
            <a:ext cx="2634713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681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21217"/>
            <a:ext cx="8559800" cy="64198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534400" cy="1112838"/>
          </a:xfrm>
        </p:spPr>
        <p:txBody>
          <a:bodyPr>
            <a:normAutofit fontScale="90000"/>
          </a:bodyPr>
          <a:lstStyle/>
          <a:p>
            <a:pPr algn="l">
              <a:spcBef>
                <a:spcPts val="0"/>
              </a:spcBef>
            </a:pPr>
            <a:r>
              <a:rPr lang="de-DE" dirty="0" smtClean="0">
                <a:solidFill>
                  <a:srgbClr val="ED4825"/>
                </a:solidFill>
              </a:rPr>
              <a:t/>
            </a:r>
            <a:br>
              <a:rPr lang="de-DE" dirty="0" smtClean="0">
                <a:solidFill>
                  <a:srgbClr val="ED4825"/>
                </a:solidFill>
              </a:rPr>
            </a:br>
            <a:r>
              <a:rPr lang="de-DE" sz="4000" dirty="0" smtClean="0">
                <a:solidFill>
                  <a:srgbClr val="ED4825"/>
                </a:solidFill>
              </a:rPr>
              <a:t>Systemische Transaktionsanal</a:t>
            </a:r>
            <a:r>
              <a:rPr lang="de-DE" dirty="0" smtClean="0">
                <a:solidFill>
                  <a:srgbClr val="ED4825"/>
                </a:solidFill>
              </a:rPr>
              <a:t>yse</a:t>
            </a:r>
            <a:br>
              <a:rPr lang="de-DE" dirty="0" smtClean="0">
                <a:solidFill>
                  <a:srgbClr val="ED4825"/>
                </a:solidFill>
              </a:rPr>
            </a:br>
            <a:endParaRPr lang="de-DE" dirty="0">
              <a:solidFill>
                <a:srgbClr val="ED4825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sz="2400" dirty="0" smtClean="0"/>
              <a:t>						     </a:t>
            </a:r>
            <a:r>
              <a:rPr lang="de-DE" sz="2400" dirty="0" smtClean="0">
                <a:solidFill>
                  <a:srgbClr val="ED4825"/>
                </a:solidFill>
              </a:rPr>
              <a:t>		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4271" y="304800"/>
            <a:ext cx="2479729" cy="1219200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www.starnberg-coaching.de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13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enutzerdefiniert 2">
      <a:dk1>
        <a:srgbClr val="ED4817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550</Words>
  <Application>Microsoft Macintosh PowerPoint</Application>
  <PresentationFormat>Bildschirmpräsentation (4:3)</PresentationFormat>
  <Paragraphs>185</Paragraphs>
  <Slides>16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Office Theme</vt:lpstr>
      <vt:lpstr>PowerPoint-Präsentation</vt:lpstr>
      <vt:lpstr>PowerPoint-Präsentation</vt:lpstr>
      <vt:lpstr>Warum „Kollegiales Coaching“?</vt:lpstr>
      <vt:lpstr>Kollegiales Coaching ist ...</vt:lpstr>
      <vt:lpstr>KC ist geeignet für .... </vt:lpstr>
      <vt:lpstr>Drei wechselnde Rollen ...</vt:lpstr>
      <vt:lpstr> Grundmodell</vt:lpstr>
      <vt:lpstr>Methodenbeispiele</vt:lpstr>
      <vt:lpstr> Systemische Transaktionsanalyse </vt:lpstr>
      <vt:lpstr>Methode: Rollenperspektiven  </vt:lpstr>
      <vt:lpstr> Organisationsrolle </vt:lpstr>
      <vt:lpstr> Professionelle Rolle </vt:lpstr>
      <vt:lpstr> Persönliche Rolle </vt:lpstr>
      <vt:lpstr>Fazit</vt:lpstr>
      <vt:lpstr>Mehrwert des KC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Daniela</dc:creator>
  <cp:lastModifiedBy>Daniela Riess-Beger</cp:lastModifiedBy>
  <cp:revision>372</cp:revision>
  <dcterms:created xsi:type="dcterms:W3CDTF">2006-08-16T00:00:00Z</dcterms:created>
  <dcterms:modified xsi:type="dcterms:W3CDTF">2014-03-25T17:25:23Z</dcterms:modified>
</cp:coreProperties>
</file>